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5" r:id="rId2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5" Type="http://schemas.openxmlformats.org/officeDocument/2006/relationships/slide" Target="slides/slide16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s>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82B117C-94F4-419C-539F-D9A74A004499}"/>
              </a:ext>
            </a:extLst>
          </p:cNvPr>
          <p:cNvSpPr>
            <a:spLocks noGrp="1" noChangeArrowheads="1"/>
          </p:cNvSpPr>
          <p:nvPr>
            <p:ph type="ctrTitle"/>
          </p:nvPr>
        </p:nvSpPr>
        <p:spPr>
          <a:xfrm>
            <a:off x="91440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91139" name="Rectangle 3">
            <a:extLst>
              <a:ext uri="{FF2B5EF4-FFF2-40B4-BE49-F238E27FC236}">
                <a16:creationId xmlns:a16="http://schemas.microsoft.com/office/drawing/2014/main" id="{6C501EB7-0A95-40B9-479A-522E85AE397D}"/>
              </a:ext>
            </a:extLst>
          </p:cNvPr>
          <p:cNvSpPr>
            <a:spLocks noGrp="1" noChangeArrowheads="1"/>
          </p:cNvSpPr>
          <p:nvPr>
            <p:ph type="subTitle" idx="1"/>
          </p:nvPr>
        </p:nvSpPr>
        <p:spPr>
          <a:xfrm>
            <a:off x="457200" y="990600"/>
            <a:ext cx="8229600" cy="4191000"/>
          </a:xfrm>
        </p:spPr>
        <p:txBody>
          <a:bodyPr/>
          <a:lstStyle/>
          <a:p>
            <a:pPr marL="533400" indent="-533400"/>
            <a:r>
              <a:rPr lang="en-US" altLang="zh-CN" sz="3200" b="1">
                <a:ea typeface="宋体" panose="02010600030101010101" pitchFamily="2" charset="-122"/>
              </a:rPr>
              <a:t>What is IPAS?</a:t>
            </a:r>
            <a:r>
              <a:rPr lang="en-US" altLang="zh-CN" sz="6000" b="1">
                <a:ea typeface="宋体" panose="02010600030101010101" pitchFamily="2" charset="-122"/>
              </a:rPr>
              <a:t>  </a:t>
            </a:r>
            <a:r>
              <a:rPr lang="en-US" altLang="zh-CN" sz="2000" b="1">
                <a:ea typeface="宋体" panose="02010600030101010101" pitchFamily="2" charset="-122"/>
              </a:rPr>
              <a:t>(continued)</a:t>
            </a:r>
          </a:p>
          <a:p>
            <a:pPr marL="533400" indent="-533400"/>
            <a:endParaRPr lang="en-US" altLang="zh-CN" sz="800" b="1">
              <a:ea typeface="宋体" panose="02010600030101010101" pitchFamily="2" charset="-122"/>
            </a:endParaRPr>
          </a:p>
          <a:p>
            <a:pPr marL="533400" indent="-533400">
              <a:buFont typeface="Wingdings" panose="05000000000000000000" pitchFamily="2" charset="2"/>
              <a:buChar char="n"/>
            </a:pPr>
            <a:r>
              <a:rPr lang="en-US" altLang="zh-CN" sz="1600" b="1">
                <a:ea typeface="宋体" panose="02010600030101010101" pitchFamily="2" charset="-122"/>
              </a:rPr>
              <a:t>Commercial off-the-shelf (COTS) software</a:t>
            </a:r>
            <a:r>
              <a:rPr lang="en-US" altLang="zh-CN" sz="1600">
                <a:ea typeface="宋体" panose="02010600030101010101" pitchFamily="2" charset="-122"/>
              </a:rPr>
              <a:t> (Tyler Technologies) - provides the platform;</a:t>
            </a:r>
          </a:p>
          <a:p>
            <a:pPr marL="533400" indent="-533400">
              <a:buFont typeface="Wingdings" panose="05000000000000000000" pitchFamily="2" charset="2"/>
              <a:buChar char="n"/>
            </a:pPr>
            <a:r>
              <a:rPr lang="en-US" altLang="zh-CN" sz="1600">
                <a:ea typeface="宋体" panose="02010600030101010101" pitchFamily="2" charset="-122"/>
              </a:rPr>
              <a:t>Tyler and DOR - </a:t>
            </a:r>
            <a:r>
              <a:rPr lang="en-US" altLang="zh-CN" sz="1600" b="1">
                <a:ea typeface="宋体" panose="02010600030101010101" pitchFamily="2" charset="-122"/>
              </a:rPr>
              <a:t>modify product</a:t>
            </a:r>
            <a:r>
              <a:rPr lang="en-US" altLang="zh-CN" sz="1600">
                <a:ea typeface="宋体" panose="02010600030101010101" pitchFamily="2" charset="-122"/>
              </a:rPr>
              <a:t> to meet SLF and customer needs;</a:t>
            </a:r>
          </a:p>
          <a:p>
            <a:pPr marL="533400" indent="-533400">
              <a:buFont typeface="Wingdings" panose="05000000000000000000" pitchFamily="2" charset="2"/>
              <a:buChar char="n"/>
            </a:pPr>
            <a:r>
              <a:rPr lang="en-US" altLang="zh-CN" sz="1600">
                <a:ea typeface="宋体" panose="02010600030101010101" pitchFamily="2" charset="-122"/>
              </a:rPr>
              <a:t>First: </a:t>
            </a:r>
            <a:r>
              <a:rPr lang="en-US" altLang="zh-CN" sz="1600" b="1">
                <a:ea typeface="宋体" panose="02010600030101010101" pitchFamily="2" charset="-122"/>
              </a:rPr>
              <a:t>manufacturing property assessment</a:t>
            </a:r>
            <a:r>
              <a:rPr lang="en-US" altLang="zh-CN" sz="1600">
                <a:ea typeface="宋体" panose="02010600030101010101" pitchFamily="2" charset="-122"/>
              </a:rPr>
              <a:t>;</a:t>
            </a:r>
          </a:p>
          <a:p>
            <a:pPr marL="533400" indent="-533400">
              <a:buFont typeface="Wingdings" panose="05000000000000000000" pitchFamily="2" charset="2"/>
              <a:buChar char="n"/>
            </a:pPr>
            <a:r>
              <a:rPr lang="en-US" altLang="zh-CN" sz="1600">
                <a:ea typeface="宋体" panose="02010600030101010101" pitchFamily="2" charset="-122"/>
              </a:rPr>
              <a:t>Next: </a:t>
            </a:r>
            <a:r>
              <a:rPr lang="en-US" altLang="zh-CN" sz="1600" b="1">
                <a:ea typeface="宋体" panose="02010600030101010101" pitchFamily="2" charset="-122"/>
              </a:rPr>
              <a:t>create a database that can be used to store state-wide property sales data</a:t>
            </a:r>
            <a:r>
              <a:rPr lang="en-US" altLang="zh-CN" sz="1600">
                <a:ea typeface="宋体" panose="02010600030101010101" pitchFamily="2" charset="-122"/>
              </a:rPr>
              <a:t>.  Stakeholders such as local assessors, municipal and county officials, and the public will be authorized to access data.  Will be able to import and export data using standard tools such as Microsoft Office, text files, and XML transmission.</a:t>
            </a:r>
          </a:p>
          <a:p>
            <a:pPr marL="533400" indent="-533400">
              <a:buFont typeface="Wingdings" panose="05000000000000000000" pitchFamily="2" charset="2"/>
              <a:buChar char="n"/>
            </a:pPr>
            <a:r>
              <a:rPr lang="en-US" altLang="zh-CN" sz="1600">
                <a:ea typeface="宋体" panose="02010600030101010101" pitchFamily="2" charset="-122"/>
              </a:rPr>
              <a:t>One component: </a:t>
            </a:r>
            <a:r>
              <a:rPr lang="en-US" altLang="zh-CN" sz="1600" b="1">
                <a:ea typeface="宋体" panose="02010600030101010101" pitchFamily="2" charset="-122"/>
              </a:rPr>
              <a:t>e-filing of Manufacturing Forms (M-Forms)</a:t>
            </a:r>
            <a:r>
              <a:rPr lang="en-US" altLang="zh-CN" sz="1600">
                <a:ea typeface="宋体" panose="02010600030101010101" pitchFamily="2" charset="-122"/>
              </a:rPr>
              <a:t>. E-filing of the M-P form was implemented in January 2006.</a:t>
            </a:r>
          </a:p>
          <a:p>
            <a:pPr marL="533400" indent="-533400"/>
            <a:endParaRPr lang="en-US" altLang="zh-CN" sz="1600">
              <a:ea typeface="宋体" panose="02010600030101010101" pitchFamily="2" charset="-122"/>
            </a:endParaRPr>
          </a:p>
          <a:p>
            <a:pPr marL="533400" indent="-533400"/>
            <a:r>
              <a:rPr lang="en-US" altLang="zh-CN" sz="2000">
                <a:ea typeface="宋体" panose="02010600030101010101" pitchFamily="2" charset="-122"/>
              </a:rPr>
              <a:t>For more information:   http://www.dor.state.wi.us/slf/ipas/index.html</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